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1" r:id="rId6"/>
  </p:sldIdLst>
  <p:sldSz cx="14630400" cy="8229600"/>
  <p:notesSz cx="8229600" cy="146304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7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6584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296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Sistema de Detección Temprana de Plagas Agrícolas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-377464" y="56574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0520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8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Integrantes:</a:t>
            </a:r>
            <a:endParaRPr lang="en-US" sz="4800" dirty="0"/>
          </a:p>
        </p:txBody>
      </p:sp>
      <p:sp>
        <p:nvSpPr>
          <p:cNvPr id="6" name="Text 3"/>
          <p:cNvSpPr/>
          <p:nvPr/>
        </p:nvSpPr>
        <p:spPr>
          <a:xfrm>
            <a:off x="793789" y="4596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8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Felipe Martínez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793788" y="504875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8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Christian</a:t>
            </a:r>
            <a:r>
              <a:rPr lang="en-US" sz="32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</a:t>
            </a:r>
            <a:r>
              <a:rPr lang="en-US" sz="28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Pérez</a:t>
            </a:r>
            <a:endParaRPr lang="en-US" sz="3200" dirty="0"/>
          </a:p>
        </p:txBody>
      </p:sp>
      <p:sp>
        <p:nvSpPr>
          <p:cNvPr id="8" name="Text 5"/>
          <p:cNvSpPr/>
          <p:nvPr/>
        </p:nvSpPr>
        <p:spPr>
          <a:xfrm>
            <a:off x="793790" y="547217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8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Benjamín Zamorano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793790" y="6571298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endParaRPr lang="en-US" sz="2200" dirty="0"/>
          </a:p>
        </p:txBody>
      </p:sp>
      <p:pic>
        <p:nvPicPr>
          <p:cNvPr id="1026" name="Picture 2" descr="UTEM">
            <a:extLst>
              <a:ext uri="{FF2B5EF4-FFF2-40B4-BE49-F238E27FC236}">
                <a16:creationId xmlns:a16="http://schemas.microsoft.com/office/drawing/2014/main" id="{9F918774-0C73-1258-B1A7-5E432E43E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90" y="6826716"/>
            <a:ext cx="3880952" cy="1077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3282" y="602456"/>
            <a:ext cx="7610237" cy="13694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8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Selección y Justificación del Objetivo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6253282" y="2300526"/>
            <a:ext cx="492919" cy="492919"/>
          </a:xfrm>
          <a:prstGeom prst="roundRect">
            <a:avLst>
              <a:gd name="adj" fmla="val 4000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435" y="2341602"/>
            <a:ext cx="328613" cy="41076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965275" y="2375773"/>
            <a:ext cx="2885242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Detección Temprana</a:t>
            </a:r>
            <a:endParaRPr lang="en-US" sz="2400" dirty="0"/>
          </a:p>
        </p:txBody>
      </p:sp>
      <p:sp>
        <p:nvSpPr>
          <p:cNvPr id="7" name="Text 3"/>
          <p:cNvSpPr/>
          <p:nvPr/>
        </p:nvSpPr>
        <p:spPr>
          <a:xfrm>
            <a:off x="6965275" y="2849523"/>
            <a:ext cx="6898243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Diseñar un sistema de detección de plagas usando análisis de imágenes de hojas. Identifica daños visuales sin observar la plaga directamente.</a:t>
            </a:r>
            <a:endParaRPr lang="en-US" sz="2000" dirty="0"/>
          </a:p>
        </p:txBody>
      </p:sp>
      <p:sp>
        <p:nvSpPr>
          <p:cNvPr id="8" name="Shape 4"/>
          <p:cNvSpPr/>
          <p:nvPr/>
        </p:nvSpPr>
        <p:spPr>
          <a:xfrm>
            <a:off x="6253282" y="4339233"/>
            <a:ext cx="492919" cy="492919"/>
          </a:xfrm>
          <a:prstGeom prst="roundRect">
            <a:avLst>
              <a:gd name="adj" fmla="val 4000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5435" y="4380309"/>
            <a:ext cx="328613" cy="41076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965275" y="4414480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Impacto Real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6965275" y="4888230"/>
            <a:ext cx="6898243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Las plagas amenazan la productividad agrícola. La detección oportuna reduce daños y uso de agroquímicos.</a:t>
            </a:r>
            <a:endParaRPr lang="en-US" sz="2000" dirty="0"/>
          </a:p>
        </p:txBody>
      </p:sp>
      <p:sp>
        <p:nvSpPr>
          <p:cNvPr id="12" name="Shape 7"/>
          <p:cNvSpPr/>
          <p:nvPr/>
        </p:nvSpPr>
        <p:spPr>
          <a:xfrm>
            <a:off x="6253282" y="6027420"/>
            <a:ext cx="492919" cy="492919"/>
          </a:xfrm>
          <a:prstGeom prst="roundRect">
            <a:avLst>
              <a:gd name="adj" fmla="val 40008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5435" y="6068497"/>
            <a:ext cx="328613" cy="41076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965275" y="6102668"/>
            <a:ext cx="2738914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Ciencia de Datos</a:t>
            </a:r>
            <a:endParaRPr lang="en-US" sz="2400" dirty="0"/>
          </a:p>
        </p:txBody>
      </p:sp>
      <p:sp>
        <p:nvSpPr>
          <p:cNvPr id="15" name="Text 9"/>
          <p:cNvSpPr/>
          <p:nvPr/>
        </p:nvSpPr>
        <p:spPr>
          <a:xfrm>
            <a:off x="6965275" y="6576417"/>
            <a:ext cx="6898243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Implica clasificación de imágenes y entrenamiento de modelos. Manejo de grandes volúmenes de datos y despliegue de soluciones accesibles.</a:t>
            </a:r>
            <a:endParaRPr lang="en-US" sz="2000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BE1BC114-5C00-D188-64EB-F113F5C1E6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78657" y="7627145"/>
            <a:ext cx="2651743" cy="5459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1875" y="947857"/>
            <a:ext cx="7720251" cy="1271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8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Análisis Preliminar: Arquitecturas y Tecnologías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711875" y="2524006"/>
            <a:ext cx="3758446" cy="1837492"/>
          </a:xfrm>
          <a:prstGeom prst="roundRect">
            <a:avLst>
              <a:gd name="adj" fmla="val 996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5" name="Text 2"/>
          <p:cNvSpPr/>
          <p:nvPr/>
        </p:nvSpPr>
        <p:spPr>
          <a:xfrm>
            <a:off x="922853" y="2734985"/>
            <a:ext cx="2780705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Arquitectura Paralela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922853" y="3174682"/>
            <a:ext cx="3336488" cy="975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Procesamiento simultáneo con GPUs. Ideal para entrenamiento de CNNs.</a:t>
            </a:r>
            <a:endParaRPr lang="en-US" dirty="0"/>
          </a:p>
        </p:txBody>
      </p:sp>
      <p:sp>
        <p:nvSpPr>
          <p:cNvPr id="7" name="Shape 4"/>
          <p:cNvSpPr/>
          <p:nvPr/>
        </p:nvSpPr>
        <p:spPr>
          <a:xfrm>
            <a:off x="4673679" y="2524006"/>
            <a:ext cx="3758446" cy="1837492"/>
          </a:xfrm>
          <a:prstGeom prst="roundRect">
            <a:avLst>
              <a:gd name="adj" fmla="val 9962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8" name="Text 5"/>
          <p:cNvSpPr/>
          <p:nvPr/>
        </p:nvSpPr>
        <p:spPr>
          <a:xfrm>
            <a:off x="4884658" y="2734985"/>
            <a:ext cx="3204210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Arquitectura Distribuida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884657" y="3174682"/>
            <a:ext cx="3427135" cy="975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Múltiples nodos para procesar datos concurrentemente. Apache Spark eficiente para imágenes.</a:t>
            </a:r>
            <a:endParaRPr lang="en-US" dirty="0"/>
          </a:p>
        </p:txBody>
      </p:sp>
      <p:sp>
        <p:nvSpPr>
          <p:cNvPr id="10" name="Shape 7"/>
          <p:cNvSpPr/>
          <p:nvPr/>
        </p:nvSpPr>
        <p:spPr>
          <a:xfrm>
            <a:off x="711875" y="4564856"/>
            <a:ext cx="7720251" cy="1512213"/>
          </a:xfrm>
          <a:prstGeom prst="roundRect">
            <a:avLst>
              <a:gd name="adj" fmla="val 121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1" name="Text 8"/>
          <p:cNvSpPr/>
          <p:nvPr/>
        </p:nvSpPr>
        <p:spPr>
          <a:xfrm>
            <a:off x="922853" y="4775835"/>
            <a:ext cx="2542461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Big Data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922853" y="5215533"/>
            <a:ext cx="7298293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Almacenamiento a gran escala. Hadoop HDFS y NoSQL. Adecuado para volúmenes crecientes.</a:t>
            </a: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711875" y="6305788"/>
            <a:ext cx="7720251" cy="975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 propone una arquitectura </a:t>
            </a:r>
            <a:r>
              <a:rPr lang="en-US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híbrida </a:t>
            </a:r>
            <a:r>
              <a:rPr lang="en-US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que combina procesamiento paralelo para entrenamiento. Además, incluye herramientas distribuidas y almacenamiento escalable.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279" y="560308"/>
            <a:ext cx="11043761" cy="634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8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Propuesta de Solución y Diseño Preliminar</a:t>
            </a:r>
            <a:endParaRPr lang="en-US" sz="4800" dirty="0"/>
          </a:p>
        </p:txBody>
      </p:sp>
      <p:sp>
        <p:nvSpPr>
          <p:cNvPr id="3" name="Shape 1"/>
          <p:cNvSpPr/>
          <p:nvPr/>
        </p:nvSpPr>
        <p:spPr>
          <a:xfrm>
            <a:off x="7303770" y="1601629"/>
            <a:ext cx="22860" cy="6067663"/>
          </a:xfrm>
          <a:prstGeom prst="roundRect">
            <a:avLst>
              <a:gd name="adj" fmla="val 800148"/>
            </a:avLst>
          </a:prstGeom>
          <a:solidFill>
            <a:srgbClr val="B7D5C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4" name="Shape 2"/>
          <p:cNvSpPr/>
          <p:nvPr/>
        </p:nvSpPr>
        <p:spPr>
          <a:xfrm>
            <a:off x="6499860" y="1818799"/>
            <a:ext cx="609600" cy="22860"/>
          </a:xfrm>
          <a:prstGeom prst="roundRect">
            <a:avLst>
              <a:gd name="adj" fmla="val 800148"/>
            </a:avLst>
          </a:prstGeom>
          <a:solidFill>
            <a:srgbClr val="B7D5C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5" name="Shape 3"/>
          <p:cNvSpPr/>
          <p:nvPr/>
        </p:nvSpPr>
        <p:spPr>
          <a:xfrm>
            <a:off x="7086600" y="1601629"/>
            <a:ext cx="457200" cy="457200"/>
          </a:xfrm>
          <a:prstGeom prst="roundRect">
            <a:avLst>
              <a:gd name="adj" fmla="val 40007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800" y="1639729"/>
            <a:ext cx="304800" cy="38100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3758684" y="167139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3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Interfaz</a:t>
            </a:r>
            <a:r>
              <a:rPr lang="en-US" sz="28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</a:t>
            </a:r>
            <a:r>
              <a:rPr lang="en-US" sz="3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Web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711279" y="2110859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Streamlit para cargar imágenes y visualizar resultados.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7520940" y="3037999"/>
            <a:ext cx="609600" cy="22860"/>
          </a:xfrm>
          <a:prstGeom prst="roundRect">
            <a:avLst>
              <a:gd name="adj" fmla="val 800148"/>
            </a:avLst>
          </a:prstGeom>
          <a:solidFill>
            <a:srgbClr val="B7D5C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0" name="Shape 7"/>
          <p:cNvSpPr/>
          <p:nvPr/>
        </p:nvSpPr>
        <p:spPr>
          <a:xfrm>
            <a:off x="7086600" y="2820829"/>
            <a:ext cx="457200" cy="457200"/>
          </a:xfrm>
          <a:prstGeom prst="roundRect">
            <a:avLst>
              <a:gd name="adj" fmla="val 40007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800" y="2858929"/>
            <a:ext cx="304800" cy="38100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331279" y="289059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36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Preprocesamiento</a:t>
            </a:r>
            <a:endParaRPr lang="en-US" sz="3600" dirty="0"/>
          </a:p>
        </p:txBody>
      </p:sp>
      <p:sp>
        <p:nvSpPr>
          <p:cNvPr id="13" name="Text 9"/>
          <p:cNvSpPr/>
          <p:nvPr/>
        </p:nvSpPr>
        <p:spPr>
          <a:xfrm>
            <a:off x="8331279" y="3330059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Ajuste de imágenes con Python o Apache Spark.</a:t>
            </a:r>
            <a:endParaRPr lang="en-US" sz="2000" dirty="0"/>
          </a:p>
        </p:txBody>
      </p:sp>
      <p:sp>
        <p:nvSpPr>
          <p:cNvPr id="14" name="Shape 10"/>
          <p:cNvSpPr/>
          <p:nvPr/>
        </p:nvSpPr>
        <p:spPr>
          <a:xfrm>
            <a:off x="6499860" y="4088963"/>
            <a:ext cx="609600" cy="22860"/>
          </a:xfrm>
          <a:prstGeom prst="roundRect">
            <a:avLst>
              <a:gd name="adj" fmla="val 800148"/>
            </a:avLst>
          </a:prstGeom>
          <a:solidFill>
            <a:srgbClr val="B7D5C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5" name="Shape 11"/>
          <p:cNvSpPr/>
          <p:nvPr/>
        </p:nvSpPr>
        <p:spPr>
          <a:xfrm>
            <a:off x="7086600" y="3871793"/>
            <a:ext cx="457200" cy="457200"/>
          </a:xfrm>
          <a:prstGeom prst="roundRect">
            <a:avLst>
              <a:gd name="adj" fmla="val 40007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2800" y="3909893"/>
            <a:ext cx="304800" cy="38100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3600688" y="3941564"/>
            <a:ext cx="269843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3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Modelo de Detección</a:t>
            </a:r>
            <a:endParaRPr lang="en-US" sz="3200" dirty="0"/>
          </a:p>
        </p:txBody>
      </p:sp>
      <p:sp>
        <p:nvSpPr>
          <p:cNvPr id="18" name="Text 13"/>
          <p:cNvSpPr/>
          <p:nvPr/>
        </p:nvSpPr>
        <p:spPr>
          <a:xfrm>
            <a:off x="711279" y="4381024"/>
            <a:ext cx="558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CNN entrenada con datos como PlantVillage. Identifica signos de plagas.</a:t>
            </a:r>
            <a:endParaRPr lang="en-US" sz="2000" dirty="0"/>
          </a:p>
        </p:txBody>
      </p:sp>
      <p:sp>
        <p:nvSpPr>
          <p:cNvPr id="19" name="Shape 14"/>
          <p:cNvSpPr/>
          <p:nvPr/>
        </p:nvSpPr>
        <p:spPr>
          <a:xfrm>
            <a:off x="7520940" y="5139928"/>
            <a:ext cx="609600" cy="22860"/>
          </a:xfrm>
          <a:prstGeom prst="roundRect">
            <a:avLst>
              <a:gd name="adj" fmla="val 800148"/>
            </a:avLst>
          </a:prstGeom>
          <a:solidFill>
            <a:srgbClr val="B7D5C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0" name="Shape 15"/>
          <p:cNvSpPr/>
          <p:nvPr/>
        </p:nvSpPr>
        <p:spPr>
          <a:xfrm>
            <a:off x="7086600" y="4922758"/>
            <a:ext cx="457200" cy="457200"/>
          </a:xfrm>
          <a:prstGeom prst="roundRect">
            <a:avLst>
              <a:gd name="adj" fmla="val 40007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2800" y="4960858"/>
            <a:ext cx="304800" cy="381000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8331279" y="4992529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3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Almacenamiento</a:t>
            </a:r>
            <a:endParaRPr lang="en-US" sz="3200" dirty="0"/>
          </a:p>
        </p:txBody>
      </p:sp>
      <p:sp>
        <p:nvSpPr>
          <p:cNvPr id="23" name="Text 17"/>
          <p:cNvSpPr/>
          <p:nvPr/>
        </p:nvSpPr>
        <p:spPr>
          <a:xfrm>
            <a:off x="8331279" y="5431988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MongoDB para resultados, imágenes en disco.</a:t>
            </a:r>
            <a:endParaRPr lang="en-US" sz="2000" dirty="0"/>
          </a:p>
        </p:txBody>
      </p:sp>
      <p:sp>
        <p:nvSpPr>
          <p:cNvPr id="24" name="Shape 18"/>
          <p:cNvSpPr/>
          <p:nvPr/>
        </p:nvSpPr>
        <p:spPr>
          <a:xfrm>
            <a:off x="6499860" y="6190893"/>
            <a:ext cx="609600" cy="22860"/>
          </a:xfrm>
          <a:prstGeom prst="roundRect">
            <a:avLst>
              <a:gd name="adj" fmla="val 800148"/>
            </a:avLst>
          </a:prstGeom>
          <a:solidFill>
            <a:srgbClr val="B7D5C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5" name="Shape 19"/>
          <p:cNvSpPr/>
          <p:nvPr/>
        </p:nvSpPr>
        <p:spPr>
          <a:xfrm>
            <a:off x="7086600" y="5973723"/>
            <a:ext cx="457200" cy="457200"/>
          </a:xfrm>
          <a:prstGeom prst="roundRect">
            <a:avLst>
              <a:gd name="adj" fmla="val 40007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62800" y="6011823"/>
            <a:ext cx="304800" cy="381000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3758684" y="6043493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3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Contenerización</a:t>
            </a:r>
            <a:endParaRPr lang="en-US" sz="3200" dirty="0"/>
          </a:p>
        </p:txBody>
      </p:sp>
      <p:sp>
        <p:nvSpPr>
          <p:cNvPr id="28" name="Text 21"/>
          <p:cNvSpPr/>
          <p:nvPr/>
        </p:nvSpPr>
        <p:spPr>
          <a:xfrm>
            <a:off x="711279" y="6482953"/>
            <a:ext cx="558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Docker para facilitar el despliegue del sistema completo.</a:t>
            </a:r>
            <a:endParaRPr lang="en-US" sz="2000" dirty="0"/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A1432ACB-0D1E-CA07-B7FB-4693F039308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75439" y="7800898"/>
            <a:ext cx="1619476" cy="3334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4655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1724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Conclusión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793790" y="6221373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Este proyecto aplica ciencia de datos para la detección temprana de plagas. El sistema, al enfocarse en signos visibles, es escalable y eficiente. La propuesta combina aprendizaje profundo con arquitecturas modernas. Establece bases para una implementación funcional.</a:t>
            </a:r>
            <a:endParaRPr lang="en-U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17159EC-60B2-838F-E50E-223E1E197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6262" y="7790624"/>
            <a:ext cx="1619476" cy="3334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269</Words>
  <Application>Microsoft Office PowerPoint</Application>
  <PresentationFormat>Personalizado</PresentationFormat>
  <Paragraphs>38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Aptos</vt:lpstr>
      <vt:lpstr>Arial</vt:lpstr>
      <vt:lpstr>Calibri</vt:lpstr>
      <vt:lpstr>Geist</vt:lpstr>
      <vt:lpstr>Noto Serif SC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PABLO GERMAN VENEGAS VILLA</cp:lastModifiedBy>
  <cp:revision>4</cp:revision>
  <dcterms:created xsi:type="dcterms:W3CDTF">2025-06-19T06:27:59Z</dcterms:created>
  <dcterms:modified xsi:type="dcterms:W3CDTF">2025-06-19T13:33:42Z</dcterms:modified>
</cp:coreProperties>
</file>